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9" r:id="rId10"/>
    <p:sldId id="271" r:id="rId11"/>
    <p:sldId id="272" r:id="rId12"/>
    <p:sldId id="273" r:id="rId13"/>
    <p:sldId id="274" r:id="rId14"/>
    <p:sldId id="276" r:id="rId15"/>
    <p:sldId id="277" r:id="rId16"/>
    <p:sldId id="279" r:id="rId17"/>
    <p:sldId id="280" r:id="rId18"/>
    <p:sldId id="281" r:id="rId19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00"/>
    <a:srgbClr val="FF9900"/>
    <a:srgbClr val="663300"/>
    <a:srgbClr val="894400"/>
    <a:srgbClr val="A45100"/>
    <a:srgbClr val="B75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79" autoAdjust="0"/>
  </p:normalViewPr>
  <p:slideViewPr>
    <p:cSldViewPr>
      <p:cViewPr varScale="1">
        <p:scale>
          <a:sx n="58" d="100"/>
          <a:sy n="58" d="100"/>
        </p:scale>
        <p:origin x="-1253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C091F0D9-8F42-497C-AC06-507456F571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4461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6425"/>
            <a:ext cx="50292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B56492AC-2242-465F-9D8A-5E6B299F5A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5198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30"/>
          <p:cNvGrpSpPr>
            <a:grpSpLocks/>
          </p:cNvGrpSpPr>
          <p:nvPr/>
        </p:nvGrpSpPr>
        <p:grpSpPr bwMode="auto">
          <a:xfrm>
            <a:off x="457200" y="2363788"/>
            <a:ext cx="8153400" cy="1600200"/>
            <a:chOff x="288" y="1489"/>
            <a:chExt cx="5136" cy="1008"/>
          </a:xfrm>
        </p:grpSpPr>
        <p:sp>
          <p:nvSpPr>
            <p:cNvPr id="5" name="Arc 1026"/>
            <p:cNvSpPr>
              <a:spLocks/>
            </p:cNvSpPr>
            <p:nvPr/>
          </p:nvSpPr>
          <p:spPr bwMode="invGray">
            <a:xfrm>
              <a:off x="3595" y="1489"/>
              <a:ext cx="1829" cy="1008"/>
            </a:xfrm>
            <a:custGeom>
              <a:avLst/>
              <a:gdLst>
                <a:gd name="T0" fmla="*/ 2 w 21912"/>
                <a:gd name="T1" fmla="*/ 0 h 43200"/>
                <a:gd name="T2" fmla="*/ 0 w 21912"/>
                <a:gd name="T3" fmla="*/ 24 h 43200"/>
                <a:gd name="T4" fmla="*/ 2 w 21912"/>
                <a:gd name="T5" fmla="*/ 12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Arc 1027"/>
            <p:cNvSpPr>
              <a:spLocks/>
            </p:cNvSpPr>
            <p:nvPr/>
          </p:nvSpPr>
          <p:spPr bwMode="invGray">
            <a:xfrm>
              <a:off x="3548" y="1593"/>
              <a:ext cx="1831" cy="800"/>
            </a:xfrm>
            <a:custGeom>
              <a:avLst/>
              <a:gdLst>
                <a:gd name="T0" fmla="*/ 2 w 21924"/>
                <a:gd name="T1" fmla="*/ 0 h 43200"/>
                <a:gd name="T2" fmla="*/ 0 w 21924"/>
                <a:gd name="T3" fmla="*/ 15 h 43200"/>
                <a:gd name="T4" fmla="*/ 2 w 21924"/>
                <a:gd name="T5" fmla="*/ 7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Arc 1028"/>
            <p:cNvSpPr>
              <a:spLocks/>
            </p:cNvSpPr>
            <p:nvPr/>
          </p:nvSpPr>
          <p:spPr bwMode="invGray">
            <a:xfrm>
              <a:off x="3521" y="1732"/>
              <a:ext cx="1830" cy="522"/>
            </a:xfrm>
            <a:custGeom>
              <a:avLst/>
              <a:gdLst>
                <a:gd name="T0" fmla="*/ 2 w 21925"/>
                <a:gd name="T1" fmla="*/ 0 h 43200"/>
                <a:gd name="T2" fmla="*/ 0 w 21925"/>
                <a:gd name="T3" fmla="*/ 6 h 43200"/>
                <a:gd name="T4" fmla="*/ 2 w 21925"/>
                <a:gd name="T5" fmla="*/ 3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AutoShape 1029"/>
            <p:cNvSpPr>
              <a:spLocks noChangeArrowheads="1"/>
            </p:cNvSpPr>
            <p:nvPr/>
          </p:nvSpPr>
          <p:spPr bwMode="invGray">
            <a:xfrm>
              <a:off x="288" y="1940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79" name="Rectangle 103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447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80" name="Rectangle 103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103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10" name="Rectangle 103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11" name="Rectangle 103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826B52-220E-44E4-A7D2-3922527AA6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718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3 - </a:t>
            </a:r>
            <a:fld id="{6961A61A-4C32-4E07-9793-35C3E20235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893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3 - </a:t>
            </a:r>
            <a:fld id="{AB722602-C7C1-4DC9-A7BE-4CB0F07E56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656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3 - </a:t>
            </a:r>
            <a:fld id="{50779613-66B2-473C-8F72-B782E03A1F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735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3 - </a:t>
            </a:r>
            <a:fld id="{CF319682-3CBA-408F-9666-C58AADE9B9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601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3 - </a:t>
            </a:r>
            <a:fld id="{A0FFBF47-B018-4E30-8008-09B073247F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476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3 - </a:t>
            </a:r>
            <a:fld id="{C56685CA-6EAD-4974-B923-8F5FACC0EC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669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3 - </a:t>
            </a:r>
            <a:fld id="{EEA08CF9-10AD-41E4-8C6F-9D51BBC62F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74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3 - </a:t>
            </a:r>
            <a:fld id="{CF5E2B62-53EB-4CB2-A05B-A7B15925EA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141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3 - </a:t>
            </a:r>
            <a:fld id="{1ABDA49F-DFE7-4C36-B56C-339FCC29D7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19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3 - </a:t>
            </a:r>
            <a:fld id="{5F2192D3-CD91-41C1-804E-8EE27A9CD9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758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457200" y="533400"/>
            <a:ext cx="8153400" cy="1600200"/>
            <a:chOff x="288" y="625"/>
            <a:chExt cx="5136" cy="1008"/>
          </a:xfrm>
        </p:grpSpPr>
        <p:sp>
          <p:nvSpPr>
            <p:cNvPr id="1032" name="Arc 2"/>
            <p:cNvSpPr>
              <a:spLocks/>
            </p:cNvSpPr>
            <p:nvPr/>
          </p:nvSpPr>
          <p:spPr bwMode="invGray">
            <a:xfrm>
              <a:off x="3595" y="625"/>
              <a:ext cx="1829" cy="1008"/>
            </a:xfrm>
            <a:custGeom>
              <a:avLst/>
              <a:gdLst>
                <a:gd name="T0" fmla="*/ 2 w 21912"/>
                <a:gd name="T1" fmla="*/ 0 h 43200"/>
                <a:gd name="T2" fmla="*/ 0 w 21912"/>
                <a:gd name="T3" fmla="*/ 24 h 43200"/>
                <a:gd name="T4" fmla="*/ 2 w 21912"/>
                <a:gd name="T5" fmla="*/ 12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" name="Arc 3"/>
            <p:cNvSpPr>
              <a:spLocks/>
            </p:cNvSpPr>
            <p:nvPr/>
          </p:nvSpPr>
          <p:spPr bwMode="invGray">
            <a:xfrm>
              <a:off x="3548" y="729"/>
              <a:ext cx="1831" cy="800"/>
            </a:xfrm>
            <a:custGeom>
              <a:avLst/>
              <a:gdLst>
                <a:gd name="T0" fmla="*/ 2 w 21924"/>
                <a:gd name="T1" fmla="*/ 0 h 43200"/>
                <a:gd name="T2" fmla="*/ 0 w 21924"/>
                <a:gd name="T3" fmla="*/ 15 h 43200"/>
                <a:gd name="T4" fmla="*/ 2 w 21924"/>
                <a:gd name="T5" fmla="*/ 7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" name="Arc 4"/>
            <p:cNvSpPr>
              <a:spLocks/>
            </p:cNvSpPr>
            <p:nvPr/>
          </p:nvSpPr>
          <p:spPr bwMode="invGray">
            <a:xfrm>
              <a:off x="3521" y="868"/>
              <a:ext cx="1830" cy="522"/>
            </a:xfrm>
            <a:custGeom>
              <a:avLst/>
              <a:gdLst>
                <a:gd name="T0" fmla="*/ 2 w 21925"/>
                <a:gd name="T1" fmla="*/ 0 h 43200"/>
                <a:gd name="T2" fmla="*/ 0 w 21925"/>
                <a:gd name="T3" fmla="*/ 6 h 43200"/>
                <a:gd name="T4" fmla="*/ 2 w 21925"/>
                <a:gd name="T5" fmla="*/ 3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" name="AutoShape 5"/>
            <p:cNvSpPr>
              <a:spLocks noChangeArrowheads="1"/>
            </p:cNvSpPr>
            <p:nvPr/>
          </p:nvSpPr>
          <p:spPr bwMode="invGray">
            <a:xfrm>
              <a:off x="288" y="1076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dirty="0" smtClean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Lecture 3 - </a:t>
            </a:r>
            <a:fld id="{AC02747F-ADF2-4B55-A238-9313DF8A8D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5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Lecture 3</a:t>
            </a:r>
            <a:br>
              <a:rPr lang="en-US" smtClean="0"/>
            </a:br>
            <a:r>
              <a:rPr lang="en-US" smtClean="0"/>
              <a:t>Scheduling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733800"/>
            <a:ext cx="8763000" cy="1752600"/>
          </a:xfrm>
        </p:spPr>
        <p:txBody>
          <a:bodyPr/>
          <a:lstStyle/>
          <a:p>
            <a:pPr eaLnBrk="1" hangingPunct="1"/>
            <a:r>
              <a:rPr lang="en-US" dirty="0" smtClean="0"/>
              <a:t>CSCI – 3350   Software Engineering II</a:t>
            </a:r>
          </a:p>
          <a:p>
            <a:pPr eaLnBrk="1" hangingPunct="1"/>
            <a:r>
              <a:rPr lang="en-US" dirty="0" smtClean="0"/>
              <a:t>Fall </a:t>
            </a:r>
            <a:r>
              <a:rPr lang="en-US" dirty="0" smtClean="0"/>
              <a:t>2014</a:t>
            </a:r>
            <a:endParaRPr lang="en-US" dirty="0" smtClean="0"/>
          </a:p>
          <a:p>
            <a:pPr eaLnBrk="1" hangingPunct="1"/>
            <a:r>
              <a:rPr lang="en-US" dirty="0" smtClean="0"/>
              <a:t>Bill Pine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229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3 - </a:t>
            </a:r>
            <a:fld id="{9426C9EF-2178-403F-B5EE-E553251F7414}" type="slidenum">
              <a:rPr lang="en-US" sz="1400" smtClean="0">
                <a:latin typeface="Arial" charset="0"/>
              </a:rPr>
              <a:pPr eaLnBrk="1" hangingPunct="1"/>
              <a:t>10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Schedule Summary</a:t>
            </a:r>
          </a:p>
        </p:txBody>
      </p:sp>
      <p:sp>
        <p:nvSpPr>
          <p:cNvPr id="122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0772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To be useful, a schedule must be maintained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Review the schedule weekly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Modifying the durations to correspond to over-runs and under-runs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Compare the new schedule to the original schedule (baseline) to determine the effects of changes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Exceedingly laborious to manually prepare and maintain a Gantt chart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Use software tool to draw and maintain Gantt charts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Microsoft Project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3 - </a:t>
            </a:r>
            <a:fld id="{3CD4DADE-C173-4CA1-AC4D-A180E553F445}" type="slidenum">
              <a:rPr lang="en-US" sz="1400" smtClean="0">
                <a:latin typeface="Arial" charset="0"/>
              </a:rPr>
              <a:pPr eaLnBrk="1" hangingPunct="1"/>
              <a:t>11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Critical Path Analysis</a:t>
            </a:r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method of analyzing a complex schedule</a:t>
            </a:r>
          </a:p>
          <a:p>
            <a:pPr eaLnBrk="1" hangingPunct="1"/>
            <a:r>
              <a:rPr lang="en-US" smtClean="0"/>
              <a:t>CPA provides the project manager with</a:t>
            </a:r>
          </a:p>
          <a:p>
            <a:pPr lvl="1" eaLnBrk="1" hangingPunct="1"/>
            <a:r>
              <a:rPr lang="en-US" smtClean="0"/>
              <a:t>The minimum time required to complete the project</a:t>
            </a:r>
          </a:p>
          <a:p>
            <a:pPr lvl="1" eaLnBrk="1" hangingPunct="1"/>
            <a:r>
              <a:rPr lang="en-US" smtClean="0"/>
              <a:t>A means of prioritizing activities </a:t>
            </a:r>
          </a:p>
          <a:p>
            <a:pPr lvl="2" eaLnBrk="1" hangingPunct="1"/>
            <a:r>
              <a:rPr lang="en-US" smtClean="0"/>
              <a:t>To achieve the scheduled completion date</a:t>
            </a:r>
          </a:p>
          <a:p>
            <a:pPr lvl="1" eaLnBrk="1" hangingPunct="1"/>
            <a:r>
              <a:rPr lang="en-US" smtClean="0"/>
              <a:t>A rationale for reallocating resources </a:t>
            </a:r>
          </a:p>
          <a:p>
            <a:pPr lvl="2" eaLnBrk="1" hangingPunct="1"/>
            <a:r>
              <a:rPr lang="en-US" smtClean="0"/>
              <a:t>To adjust for slippages in the schedule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3 - </a:t>
            </a:r>
            <a:fld id="{033FAEC3-2E71-432D-B332-8966EB827759}" type="slidenum">
              <a:rPr lang="en-US" sz="1400" smtClean="0">
                <a:latin typeface="Arial" charset="0"/>
              </a:rPr>
              <a:pPr eaLnBrk="1" hangingPunct="1"/>
              <a:t>12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077200" cy="762000"/>
          </a:xfrm>
        </p:spPr>
        <p:txBody>
          <a:bodyPr/>
          <a:lstStyle/>
          <a:p>
            <a:pPr eaLnBrk="1" hangingPunct="1"/>
            <a:r>
              <a:rPr lang="en-US" smtClean="0"/>
              <a:t>Critical Path Analysis (continued)</a:t>
            </a:r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underlying principle of CPA:</a:t>
            </a:r>
          </a:p>
          <a:p>
            <a:pPr lvl="1" eaLnBrk="1" hangingPunct="1"/>
            <a:r>
              <a:rPr lang="en-US" smtClean="0"/>
              <a:t>Some activities in the project depend upon other activities</a:t>
            </a:r>
          </a:p>
          <a:p>
            <a:pPr lvl="2" eaLnBrk="1" hangingPunct="1"/>
            <a:r>
              <a:rPr lang="en-US" smtClean="0"/>
              <a:t>The dependant activities must be completed in sequence</a:t>
            </a:r>
          </a:p>
          <a:p>
            <a:pPr lvl="1" eaLnBrk="1" hangingPunct="1"/>
            <a:r>
              <a:rPr lang="en-US" smtClean="0"/>
              <a:t> Other activities may not depend upon the previous activities</a:t>
            </a:r>
          </a:p>
          <a:p>
            <a:pPr lvl="2" eaLnBrk="1" hangingPunct="1"/>
            <a:r>
              <a:rPr lang="en-US" smtClean="0"/>
              <a:t>Have flexibility in scheduling these activities</a:t>
            </a:r>
          </a:p>
          <a:p>
            <a:pPr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3 - </a:t>
            </a:r>
            <a:fld id="{F87AD78F-B179-4F46-89EC-6E4C3DA527F2}" type="slidenum">
              <a:rPr lang="en-US" sz="1400" smtClean="0">
                <a:latin typeface="Arial" charset="0"/>
              </a:rPr>
              <a:pPr eaLnBrk="1" hangingPunct="1"/>
              <a:t>13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Critical Path How-To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Handout on Critical Path Analysis method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3 - </a:t>
            </a:r>
            <a:fld id="{68151725-16DF-42F9-AD21-BEDD2D0D28F9}" type="slidenum">
              <a:rPr lang="en-US" sz="1400" smtClean="0">
                <a:latin typeface="Arial" charset="0"/>
              </a:rPr>
              <a:pPr eaLnBrk="1" hangingPunct="1"/>
              <a:t>14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Demonstration of CPA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cs typeface="Times New Roman" charset="0"/>
              </a:rPr>
              <a:t>Perform a CPA on the following project</a:t>
            </a:r>
            <a:r>
              <a:rPr lang="en-US" smtClean="0"/>
              <a:t> </a:t>
            </a:r>
          </a:p>
          <a:p>
            <a:pPr eaLnBrk="1" hangingPunct="1"/>
            <a:r>
              <a:rPr lang="en-US" smtClean="0"/>
              <a:t>Assume a 5 January start date</a:t>
            </a:r>
          </a:p>
        </p:txBody>
      </p:sp>
      <p:graphicFrame>
        <p:nvGraphicFramePr>
          <p:cNvPr id="16391" name="Object 6"/>
          <p:cNvGraphicFramePr>
            <a:graphicFrameLocks noChangeAspect="1"/>
          </p:cNvGraphicFramePr>
          <p:nvPr/>
        </p:nvGraphicFramePr>
        <p:xfrm>
          <a:off x="1828800" y="2971800"/>
          <a:ext cx="5181600" cy="313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3" name="Document" r:id="rId3" imgW="6086856" imgH="2711196" progId="Word.Document.8">
                  <p:embed/>
                </p:oleObj>
              </mc:Choice>
              <mc:Fallback>
                <p:oleObj name="Document" r:id="rId3" imgW="6086856" imgH="2711196" progId="Word.Document.8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4506" t="-6746" r="25537" b="-3372"/>
                      <a:stretch>
                        <a:fillRect/>
                      </a:stretch>
                    </p:blipFill>
                    <p:spPr bwMode="auto">
                      <a:xfrm>
                        <a:off x="1828800" y="2971800"/>
                        <a:ext cx="5181600" cy="313372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741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3 - </a:t>
            </a:r>
            <a:fld id="{6E103444-E676-473B-B409-9436EAC90B65}" type="slidenum">
              <a:rPr lang="en-US" sz="1400" smtClean="0">
                <a:latin typeface="Arial" charset="0"/>
              </a:rPr>
              <a:pPr eaLnBrk="1" hangingPunct="1"/>
              <a:t>15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Using the Network Diagram</a:t>
            </a:r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Activities along the critical path are the ones that must be most closely monitored  </a:t>
            </a:r>
          </a:p>
          <a:p>
            <a:pPr lvl="1" eaLnBrk="1" hangingPunct="1"/>
            <a:r>
              <a:rPr lang="en-US" sz="2400" smtClean="0"/>
              <a:t>Any slippage in any of these tasks extends the finish date</a:t>
            </a:r>
          </a:p>
          <a:p>
            <a:pPr eaLnBrk="1" hangingPunct="1"/>
            <a:r>
              <a:rPr lang="en-US" sz="2800" smtClean="0"/>
              <a:t>If you want to compress the project</a:t>
            </a:r>
          </a:p>
          <a:p>
            <a:pPr lvl="1" eaLnBrk="1" hangingPunct="1"/>
            <a:r>
              <a:rPr lang="en-US" sz="2400" smtClean="0"/>
              <a:t>Blindly throw a lot of resources at all tasks</a:t>
            </a:r>
          </a:p>
          <a:p>
            <a:pPr lvl="1" eaLnBrk="1" hangingPunct="1"/>
            <a:r>
              <a:rPr lang="en-US" sz="2400" smtClean="0"/>
              <a:t>Apply resources just to tasks along the critical path</a:t>
            </a:r>
          </a:p>
          <a:p>
            <a:pPr lvl="1" eaLnBrk="1" hangingPunct="1"/>
            <a:r>
              <a:rPr lang="en-US" sz="2400" smtClean="0"/>
              <a:t>Nota Bene</a:t>
            </a:r>
          </a:p>
          <a:p>
            <a:pPr lvl="2" eaLnBrk="1" hangingPunct="1"/>
            <a:r>
              <a:rPr lang="en-US" sz="2000" smtClean="0"/>
              <a:t>Applying enough resources may define a “new” critical path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843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84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3 - </a:t>
            </a:r>
            <a:fld id="{9B745225-1F4D-41C8-87A0-14921211844F}" type="slidenum">
              <a:rPr lang="en-US" sz="1400" smtClean="0">
                <a:latin typeface="Arial" charset="0"/>
              </a:rPr>
              <a:pPr eaLnBrk="1" hangingPunct="1"/>
              <a:t>16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PERT</a:t>
            </a:r>
          </a:p>
        </p:txBody>
      </p:sp>
      <p:sp>
        <p:nvSpPr>
          <p:cNvPr id="18438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u="sng" smtClean="0"/>
              <a:t>P</a:t>
            </a:r>
            <a:r>
              <a:rPr lang="en-US" smtClean="0"/>
              <a:t>rogram </a:t>
            </a:r>
            <a:r>
              <a:rPr lang="en-US" b="1" u="sng" smtClean="0"/>
              <a:t>E</a:t>
            </a:r>
            <a:r>
              <a:rPr lang="en-US" smtClean="0"/>
              <a:t>valuation and </a:t>
            </a:r>
            <a:r>
              <a:rPr lang="en-US" b="1" u="sng" smtClean="0"/>
              <a:t>R</a:t>
            </a:r>
            <a:r>
              <a:rPr lang="en-US" smtClean="0"/>
              <a:t>eview </a:t>
            </a:r>
            <a:r>
              <a:rPr lang="en-US" b="1" u="sng" smtClean="0"/>
              <a:t>T</a:t>
            </a:r>
            <a:r>
              <a:rPr lang="en-US" smtClean="0"/>
              <a:t>echnique is a variation of Critical Path analysis</a:t>
            </a:r>
          </a:p>
          <a:p>
            <a:pPr eaLnBrk="1" hangingPunct="1"/>
            <a:r>
              <a:rPr lang="en-US" smtClean="0"/>
              <a:t>PERT takes a more conservative approach to estimating task durations</a:t>
            </a:r>
          </a:p>
          <a:p>
            <a:pPr eaLnBrk="1" hangingPunct="1"/>
            <a:r>
              <a:rPr lang="en-US" smtClean="0"/>
              <a:t>For each task, provide an estimate of </a:t>
            </a:r>
          </a:p>
          <a:p>
            <a:pPr lvl="1" eaLnBrk="1" hangingPunct="1"/>
            <a:r>
              <a:rPr lang="en-US" smtClean="0"/>
              <a:t>The shortest likely time to complete a task - </a:t>
            </a:r>
            <a:r>
              <a:rPr lang="en-US" i="1" smtClean="0"/>
              <a:t>slt</a:t>
            </a:r>
          </a:p>
          <a:p>
            <a:pPr lvl="1" eaLnBrk="1" hangingPunct="1"/>
            <a:r>
              <a:rPr lang="en-US" smtClean="0"/>
              <a:t>The most likely time to complete a task - </a:t>
            </a:r>
            <a:r>
              <a:rPr lang="en-US" i="1" smtClean="0"/>
              <a:t>mlt</a:t>
            </a:r>
          </a:p>
          <a:p>
            <a:pPr lvl="1" eaLnBrk="1" hangingPunct="1"/>
            <a:r>
              <a:rPr lang="en-US" smtClean="0"/>
              <a:t>The longest likely time to complete a task – </a:t>
            </a:r>
            <a:r>
              <a:rPr lang="en-US" i="1" smtClean="0"/>
              <a:t>llt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3 - </a:t>
            </a:r>
            <a:fld id="{1C2467B1-C09B-40AF-8E90-84276D72797E}" type="slidenum">
              <a:rPr lang="en-US" sz="1400" smtClean="0">
                <a:latin typeface="Arial" charset="0"/>
              </a:rPr>
              <a:pPr eaLnBrk="1" hangingPunct="1"/>
              <a:t>17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PERT (continued)</a:t>
            </a:r>
          </a:p>
        </p:txBody>
      </p:sp>
      <p:sp>
        <p:nvSpPr>
          <p:cNvPr id="194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Calculate a task duration time as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>
              <a:cs typeface="Times New Roman" charset="0"/>
            </a:endParaRPr>
          </a:p>
          <a:p>
            <a:pPr eaLnBrk="1" hangingPunct="1"/>
            <a:r>
              <a:rPr lang="en-US" smtClean="0">
                <a:cs typeface="Times New Roman" charset="0"/>
              </a:rPr>
              <a:t>The purpose of the 1, 4, 1 weighting is to give less importance to overly optimistic or pessimistic estimates</a:t>
            </a:r>
            <a:r>
              <a:rPr lang="en-US" smtClean="0"/>
              <a:t> </a:t>
            </a:r>
          </a:p>
        </p:txBody>
      </p:sp>
      <p:graphicFrame>
        <p:nvGraphicFramePr>
          <p:cNvPr id="19463" name="Object 4"/>
          <p:cNvGraphicFramePr>
            <a:graphicFrameLocks noChangeAspect="1"/>
          </p:cNvGraphicFramePr>
          <p:nvPr/>
        </p:nvGraphicFramePr>
        <p:xfrm>
          <a:off x="912813" y="2362200"/>
          <a:ext cx="5813425" cy="169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5" name="Equation" r:id="rId3" imgW="2336800" imgH="393700" progId="Equation.3">
                  <p:embed/>
                </p:oleObj>
              </mc:Choice>
              <mc:Fallback>
                <p:oleObj name="Equation" r:id="rId3" imgW="2336800" imgH="3937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-8324" t="-46478" r="-8324" b="-46478"/>
                      <a:stretch>
                        <a:fillRect/>
                      </a:stretch>
                    </p:blipFill>
                    <p:spPr bwMode="auto">
                      <a:xfrm>
                        <a:off x="912813" y="2362200"/>
                        <a:ext cx="5813425" cy="1690688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3 - </a:t>
            </a:r>
            <a:fld id="{3CA82BF3-2402-412C-A286-88B24BED0C8D}" type="slidenum">
              <a:rPr lang="en-US" sz="1400" smtClean="0">
                <a:latin typeface="Arial" charset="0"/>
              </a:rPr>
              <a:pPr eaLnBrk="1" hangingPunct="1"/>
              <a:t>18</a:t>
            </a:fld>
            <a:endParaRPr lang="en-US" sz="1400" smtClean="0">
              <a:latin typeface="Arial" charset="0"/>
            </a:endParaRPr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Critical Path Analysis - Summary</a:t>
            </a:r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CPA is an effective and powerful means of assessing</a:t>
            </a:r>
          </a:p>
          <a:p>
            <a:pPr lvl="1" eaLnBrk="1" hangingPunct="1"/>
            <a:r>
              <a:rPr lang="en-US" sz="2400" smtClean="0"/>
              <a:t>What activities must be carried out</a:t>
            </a:r>
          </a:p>
          <a:p>
            <a:pPr lvl="1" eaLnBrk="1" hangingPunct="1"/>
            <a:r>
              <a:rPr lang="en-US" sz="2400" smtClean="0"/>
              <a:t>Where parallel activity can be performed</a:t>
            </a:r>
          </a:p>
          <a:p>
            <a:pPr lvl="1" eaLnBrk="1" hangingPunct="1"/>
            <a:r>
              <a:rPr lang="en-US" sz="2400" smtClean="0"/>
              <a:t>The shortest possible time to complete the project</a:t>
            </a:r>
          </a:p>
          <a:p>
            <a:pPr lvl="1" eaLnBrk="1" hangingPunct="1"/>
            <a:r>
              <a:rPr lang="en-US" sz="2400" smtClean="0"/>
              <a:t>Resources needed to carry out the project</a:t>
            </a:r>
          </a:p>
          <a:p>
            <a:pPr lvl="1" eaLnBrk="1" hangingPunct="1"/>
            <a:r>
              <a:rPr lang="en-US" sz="2400" smtClean="0"/>
              <a:t>Sequences and timing among the tasks</a:t>
            </a:r>
          </a:p>
          <a:p>
            <a:pPr lvl="1" eaLnBrk="1" hangingPunct="1"/>
            <a:r>
              <a:rPr lang="en-US" sz="2400" smtClean="0"/>
              <a:t>Task priorities</a:t>
            </a:r>
          </a:p>
          <a:p>
            <a:pPr lvl="1" eaLnBrk="1" hangingPunct="1"/>
            <a:r>
              <a:rPr lang="en-US" sz="2400" smtClean="0"/>
              <a:t>The most efficient way to allocate resources to compress the schedule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3 - </a:t>
            </a:r>
            <a:fld id="{05BA02D0-5A66-4AF5-AE97-DD267DAAFB60}" type="slidenum">
              <a:rPr lang="en-US" sz="1400" smtClean="0">
                <a:latin typeface="Arial" charset="0"/>
              </a:rPr>
              <a:pPr eaLnBrk="1" hangingPunct="1"/>
              <a:t>2</a:t>
            </a:fld>
            <a:endParaRPr lang="en-US" sz="1400" smtClean="0">
              <a:latin typeface="Arial" charset="0"/>
            </a:endParaRPr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Motivation for Scheduling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schedule is</a:t>
            </a:r>
            <a:r>
              <a:rPr lang="en-US" smtClean="0">
                <a:solidFill>
                  <a:schemeClr val="tx2"/>
                </a:solidFill>
              </a:rPr>
              <a:t> The </a:t>
            </a:r>
            <a:r>
              <a:rPr lang="en-US" smtClean="0"/>
              <a:t>tool for  </a:t>
            </a:r>
          </a:p>
          <a:p>
            <a:pPr lvl="1" eaLnBrk="1" hangingPunct="1"/>
            <a:r>
              <a:rPr lang="en-US" smtClean="0"/>
              <a:t>Determining if the project is on time</a:t>
            </a:r>
          </a:p>
          <a:p>
            <a:pPr lvl="1" eaLnBrk="1" hangingPunct="1"/>
            <a:r>
              <a:rPr lang="en-US" smtClean="0"/>
              <a:t>Reallocating if the project is not on time</a:t>
            </a:r>
          </a:p>
          <a:p>
            <a:pPr lvl="1" eaLnBrk="1" hangingPunct="1"/>
            <a:r>
              <a:rPr lang="en-US" smtClean="0"/>
              <a:t>Ensuring resources are available when needed</a:t>
            </a:r>
          </a:p>
          <a:p>
            <a:pPr lvl="1" eaLnBrk="1" hangingPunct="1"/>
            <a:r>
              <a:rPr lang="en-US" smtClean="0"/>
              <a:t>Ensuring personnel can be efficiently utilized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3 - </a:t>
            </a:r>
            <a:fld id="{58C40EB0-5C77-4FB0-903B-B406F7688F5F}" type="slidenum">
              <a:rPr lang="en-US" sz="1400" smtClean="0">
                <a:latin typeface="Arial" charset="0"/>
              </a:rPr>
              <a:pPr eaLnBrk="1" hangingPunct="1"/>
              <a:t>3</a:t>
            </a:fld>
            <a:endParaRPr lang="en-US" sz="1400" smtClean="0">
              <a:latin typeface="Arial" charset="0"/>
            </a:endParaRPr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cs typeface="Times New Roman" charset="0"/>
              </a:rPr>
              <a:t>Developing a Schedule</a:t>
            </a:r>
            <a:r>
              <a:rPr lang="en-US" smtClean="0"/>
              <a:t> </a:t>
            </a:r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starting point for the project schedule</a:t>
            </a:r>
          </a:p>
          <a:p>
            <a:pPr lvl="1" eaLnBrk="1" hangingPunct="1"/>
            <a:r>
              <a:rPr lang="en-US" smtClean="0"/>
              <a:t>The work breakdown structure (WBS)</a:t>
            </a:r>
          </a:p>
          <a:p>
            <a:pPr eaLnBrk="1" hangingPunct="1"/>
            <a:r>
              <a:rPr lang="en-US" smtClean="0"/>
              <a:t>If WBS is properly executed</a:t>
            </a:r>
          </a:p>
          <a:p>
            <a:pPr lvl="1" eaLnBrk="1" hangingPunct="1"/>
            <a:r>
              <a:rPr lang="en-US" smtClean="0"/>
              <a:t>Detailed enough to provide reasonably accurate estimates of task effort</a:t>
            </a:r>
          </a:p>
          <a:p>
            <a:pPr lvl="1" eaLnBrk="1" hangingPunct="1"/>
            <a:r>
              <a:rPr lang="en-US" smtClean="0"/>
              <a:t>Contains all deliverables, and all tasks necessary to produce the deliverables</a:t>
            </a:r>
          </a:p>
          <a:p>
            <a:pPr eaLnBrk="1" hangingPunct="1"/>
            <a:r>
              <a:rPr lang="en-US" smtClean="0"/>
              <a:t>We’ll begin by examining a Gantt chart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3 - </a:t>
            </a:r>
            <a:fld id="{7340C562-D8EE-4B33-A20F-0F1EB30F0775}" type="slidenum">
              <a:rPr lang="en-US" sz="1400" smtClean="0">
                <a:latin typeface="Arial" charset="0"/>
              </a:rPr>
              <a:pPr eaLnBrk="1" hangingPunct="1"/>
              <a:t>4</a:t>
            </a:fld>
            <a:endParaRPr lang="en-US" sz="1400" smtClean="0">
              <a:latin typeface="Arial" charset="0"/>
            </a:endParaRPr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Creating a Gantt Chart</a:t>
            </a:r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/>
            <a:r>
              <a:rPr lang="en-US" smtClean="0">
                <a:cs typeface="Times New Roman" charset="0"/>
              </a:rPr>
              <a:t>Revisit the WBS</a:t>
            </a:r>
          </a:p>
          <a:p>
            <a:pPr marL="990600" lvl="1" indent="-533400" eaLnBrk="1" hangingPunct="1"/>
            <a:r>
              <a:rPr lang="en-US" smtClean="0">
                <a:cs typeface="Times New Roman" charset="0"/>
              </a:rPr>
              <a:t>Review the effort (man-months)</a:t>
            </a:r>
          </a:p>
          <a:p>
            <a:pPr marL="609600" indent="-609600" eaLnBrk="1" hangingPunct="1"/>
            <a:r>
              <a:rPr lang="en-US" smtClean="0">
                <a:cs typeface="Times New Roman" charset="0"/>
              </a:rPr>
              <a:t>Steps to a Gantt chart</a:t>
            </a:r>
          </a:p>
          <a:p>
            <a:pPr marL="990600" lvl="1" indent="-533400" eaLnBrk="1" hangingPunct="1">
              <a:buFontTx/>
              <a:buAutoNum type="arabicPeriod"/>
            </a:pPr>
            <a:r>
              <a:rPr lang="en-US" smtClean="0">
                <a:cs typeface="Times New Roman" charset="0"/>
              </a:rPr>
              <a:t>Assign personnel to each task</a:t>
            </a:r>
            <a:endParaRPr lang="en-US" smtClean="0"/>
          </a:p>
          <a:p>
            <a:pPr marL="990600" lvl="1" indent="-533400" eaLnBrk="1" hangingPunct="1">
              <a:buFontTx/>
              <a:buAutoNum type="arabicPeriod"/>
            </a:pPr>
            <a:r>
              <a:rPr lang="en-US" smtClean="0">
                <a:cs typeface="Times New Roman" charset="0"/>
              </a:rPr>
              <a:t>Assign a start time to each task and event time to each milestone</a:t>
            </a:r>
          </a:p>
          <a:p>
            <a:pPr marL="990600" lvl="1" indent="-533400" eaLnBrk="1" hangingPunct="1">
              <a:buFontTx/>
              <a:buAutoNum type="arabicPeriod"/>
            </a:pPr>
            <a:r>
              <a:rPr lang="en-US" smtClean="0">
                <a:cs typeface="Times New Roman" charset="0"/>
              </a:rPr>
              <a:t>Draw a time scale appropriate to the project </a:t>
            </a:r>
          </a:p>
          <a:p>
            <a:pPr marL="990600" lvl="1" indent="-533400" eaLnBrk="1" hangingPunct="1">
              <a:buFontTx/>
              <a:buAutoNum type="arabicPeriod"/>
            </a:pPr>
            <a:r>
              <a:rPr lang="en-US" smtClean="0">
                <a:cs typeface="Times New Roman" charset="0"/>
              </a:rPr>
              <a:t>Add each task and milestone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717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3 - </a:t>
            </a:r>
            <a:fld id="{10BF7C2D-0AE9-477F-98A1-732AAF6336E1}" type="slidenum">
              <a:rPr lang="en-US" sz="1400" smtClean="0">
                <a:latin typeface="Arial" charset="0"/>
              </a:rPr>
              <a:pPr eaLnBrk="1" hangingPunct="1"/>
              <a:t>5</a:t>
            </a:fld>
            <a:endParaRPr lang="en-US" sz="1400" smtClean="0">
              <a:latin typeface="Arial" charset="0"/>
            </a:endParaRPr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cs typeface="Times New Roman" charset="0"/>
              </a:rPr>
              <a:t>Assigning  Personnel</a:t>
            </a:r>
            <a:endParaRPr lang="en-US" smtClean="0"/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153400" cy="4495800"/>
          </a:xfrm>
        </p:spPr>
        <p:txBody>
          <a:bodyPr/>
          <a:lstStyle/>
          <a:p>
            <a:pPr eaLnBrk="1" hangingPunct="1"/>
            <a:r>
              <a:rPr lang="en-US" smtClean="0"/>
              <a:t>Convert the task effort to task duration</a:t>
            </a:r>
          </a:p>
          <a:p>
            <a:pPr lvl="1" eaLnBrk="1" hangingPunct="1"/>
            <a:r>
              <a:rPr lang="en-US" smtClean="0"/>
              <a:t>In the simplest cases</a:t>
            </a:r>
          </a:p>
          <a:p>
            <a:pPr lvl="1" eaLnBrk="1" hangingPunct="1"/>
            <a:r>
              <a:rPr lang="en-US" smtClean="0"/>
              <a:t>Divide the effort by the number of people assigned</a:t>
            </a:r>
          </a:p>
          <a:p>
            <a:pPr eaLnBrk="1" hangingPunct="1"/>
            <a:r>
              <a:rPr lang="en-US" smtClean="0"/>
              <a:t>If an individual is split between multiple tasks</a:t>
            </a:r>
          </a:p>
          <a:p>
            <a:pPr lvl="1" eaLnBrk="1" hangingPunct="1"/>
            <a:r>
              <a:rPr lang="en-US" smtClean="0"/>
              <a:t>Do an allocation of that individual’s time across all tasks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3 - </a:t>
            </a:r>
            <a:fld id="{75296EAD-2FE5-4144-85B3-300C1DEF49E6}" type="slidenum">
              <a:rPr lang="en-US" sz="1400" smtClean="0">
                <a:latin typeface="Arial" charset="0"/>
              </a:rPr>
              <a:pPr eaLnBrk="1" hangingPunct="1"/>
              <a:t>6</a:t>
            </a:fld>
            <a:endParaRPr lang="en-US" sz="1400" smtClean="0">
              <a:latin typeface="Arial" charset="0"/>
            </a:endParaRPr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cs typeface="Times New Roman" charset="0"/>
              </a:rPr>
              <a:t>Assign a Start Time</a:t>
            </a:r>
            <a:endParaRPr lang="en-US" smtClean="0"/>
          </a:p>
        </p:txBody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229600" cy="4495800"/>
          </a:xfrm>
        </p:spPr>
        <p:txBody>
          <a:bodyPr/>
          <a:lstStyle/>
          <a:p>
            <a:pPr eaLnBrk="1" hangingPunct="1"/>
            <a:r>
              <a:rPr lang="en-US" smtClean="0"/>
              <a:t>Four possibilities</a:t>
            </a:r>
          </a:p>
          <a:p>
            <a:pPr lvl="1" eaLnBrk="1" hangingPunct="1"/>
            <a:r>
              <a:rPr lang="en-US" smtClean="0"/>
              <a:t>Assign a fixed date / time</a:t>
            </a:r>
          </a:p>
          <a:p>
            <a:pPr lvl="1" eaLnBrk="1" hangingPunct="1"/>
            <a:r>
              <a:rPr lang="en-US" smtClean="0"/>
              <a:t>Set start time to match the finish time for another task</a:t>
            </a:r>
          </a:p>
          <a:p>
            <a:pPr lvl="1" eaLnBrk="1" hangingPunct="1"/>
            <a:r>
              <a:rPr lang="en-US" smtClean="0"/>
              <a:t>Set start time to match the finish time for another task plus a fixed delay</a:t>
            </a:r>
          </a:p>
          <a:p>
            <a:pPr lvl="1" eaLnBrk="1" hangingPunct="1"/>
            <a:r>
              <a:rPr lang="en-US" smtClean="0"/>
              <a:t>Set the start time to produce a finish time to match the finish time for another task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3 - </a:t>
            </a:r>
            <a:fld id="{5263C621-81A9-468E-9C68-51B259290596}" type="slidenum">
              <a:rPr lang="en-US" sz="1400" smtClean="0">
                <a:latin typeface="Arial" charset="0"/>
              </a:rPr>
              <a:pPr eaLnBrk="1" hangingPunct="1"/>
              <a:t>7</a:t>
            </a:fld>
            <a:endParaRPr lang="en-US" sz="1400" smtClean="0">
              <a:latin typeface="Arial" charset="0"/>
            </a:endParaRPr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Draw a Time Scale</a:t>
            </a:r>
          </a:p>
        </p:txBody>
      </p:sp>
      <p:sp>
        <p:nvSpPr>
          <p:cNvPr id="92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Linear scale</a:t>
            </a:r>
          </a:p>
          <a:p>
            <a:pPr lvl="1" eaLnBrk="1" hangingPunct="1"/>
            <a:r>
              <a:rPr lang="en-US" smtClean="0"/>
              <a:t>Display project from beginning to end</a:t>
            </a:r>
          </a:p>
          <a:p>
            <a:pPr lvl="1" eaLnBrk="1" hangingPunct="1"/>
            <a:r>
              <a:rPr lang="en-US" smtClean="0"/>
              <a:t>With convenient subdivisions</a:t>
            </a:r>
          </a:p>
          <a:p>
            <a:pPr lvl="1"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3 - </a:t>
            </a:r>
            <a:fld id="{73E92699-1856-4A6B-9A2B-A4940A96E0D0}" type="slidenum">
              <a:rPr lang="en-US" sz="1400" smtClean="0">
                <a:latin typeface="Arial" charset="0"/>
              </a:rPr>
              <a:pPr eaLnBrk="1" hangingPunct="1"/>
              <a:t>8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Add Each Task and Milestone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Add tasks and milestones in order</a:t>
            </a:r>
          </a:p>
          <a:p>
            <a:pPr lvl="1" eaLnBrk="1" hangingPunct="1"/>
            <a:r>
              <a:rPr lang="en-US" smtClean="0"/>
              <a:t>For tasks</a:t>
            </a:r>
          </a:p>
          <a:p>
            <a:pPr lvl="2" eaLnBrk="1" hangingPunct="1"/>
            <a:r>
              <a:rPr lang="en-US" smtClean="0"/>
              <a:t>Draw a rectangle whose left edge aligns with the start time</a:t>
            </a:r>
          </a:p>
          <a:p>
            <a:pPr lvl="2" eaLnBrk="1" hangingPunct="1"/>
            <a:r>
              <a:rPr lang="en-US" smtClean="0"/>
              <a:t>Length corresponds to the duration of the task</a:t>
            </a:r>
          </a:p>
          <a:p>
            <a:pPr lvl="1" eaLnBrk="1" hangingPunct="1"/>
            <a:r>
              <a:rPr lang="en-US" smtClean="0"/>
              <a:t>For milestones</a:t>
            </a:r>
          </a:p>
          <a:p>
            <a:pPr lvl="2" eaLnBrk="1" hangingPunct="1"/>
            <a:r>
              <a:rPr lang="en-US" smtClean="0"/>
              <a:t>Draw a diamond at the event time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126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12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3 - </a:t>
            </a:r>
            <a:fld id="{89F6BDA1-B3D0-4315-BD87-8A984B33CC2E}" type="slidenum">
              <a:rPr lang="en-US" sz="1400" smtClean="0">
                <a:latin typeface="Arial" charset="0"/>
              </a:rPr>
              <a:pPr eaLnBrk="1" hangingPunct="1"/>
              <a:t>9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Schedule Example</a:t>
            </a:r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r>
              <a:rPr lang="en-US" sz="2000" smtClean="0"/>
              <a:t>Deliverables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Design Document due 2 weeks after all designs are complete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User Manual due at the end of integration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smtClean="0"/>
              <a:t>Milestones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Design review 1 week prior to Design Document delivered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System delivery 1 week after end of system testing</a:t>
            </a:r>
          </a:p>
        </p:txBody>
      </p:sp>
      <p:graphicFrame>
        <p:nvGraphicFramePr>
          <p:cNvPr id="11271" name="Object 4"/>
          <p:cNvGraphicFramePr>
            <a:graphicFrameLocks noChangeAspect="1"/>
          </p:cNvGraphicFramePr>
          <p:nvPr/>
        </p:nvGraphicFramePr>
        <p:xfrm>
          <a:off x="1295400" y="1600200"/>
          <a:ext cx="5943600" cy="227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3" name="Document" r:id="rId3" imgW="6086856" imgH="1816608" progId="Word.Document.8">
                  <p:embed/>
                </p:oleObj>
              </mc:Choice>
              <mc:Fallback>
                <p:oleObj name="Document" r:id="rId3" imgW="6086856" imgH="1816608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4506" t="-5035" r="13519"/>
                      <a:stretch>
                        <a:fillRect/>
                      </a:stretch>
                    </p:blipFill>
                    <p:spPr bwMode="auto">
                      <a:xfrm>
                        <a:off x="1295400" y="1600200"/>
                        <a:ext cx="5943600" cy="227330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reball">
  <a:themeElements>
    <a:clrScheme name="Fireball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Firebal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Fireball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ball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ebal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Designs\Fireball.pot</Template>
  <TotalTime>1261</TotalTime>
  <Words>856</Words>
  <Application>Microsoft Office PowerPoint</Application>
  <PresentationFormat>On-screen Show (4:3)</PresentationFormat>
  <Paragraphs>169</Paragraphs>
  <Slides>18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Fireball</vt:lpstr>
      <vt:lpstr>Document</vt:lpstr>
      <vt:lpstr>Equation</vt:lpstr>
      <vt:lpstr>Lecture 3 Scheduling</vt:lpstr>
      <vt:lpstr>Motivation for Scheduling</vt:lpstr>
      <vt:lpstr>Developing a Schedule </vt:lpstr>
      <vt:lpstr>Creating a Gantt Chart</vt:lpstr>
      <vt:lpstr>Assigning  Personnel</vt:lpstr>
      <vt:lpstr>Assign a Start Time</vt:lpstr>
      <vt:lpstr>Draw a Time Scale</vt:lpstr>
      <vt:lpstr>Add Each Task and Milestone</vt:lpstr>
      <vt:lpstr>Schedule Example</vt:lpstr>
      <vt:lpstr>Schedule Summary</vt:lpstr>
      <vt:lpstr>Critical Path Analysis</vt:lpstr>
      <vt:lpstr>Critical Path Analysis (continued)</vt:lpstr>
      <vt:lpstr>Critical Path How-To</vt:lpstr>
      <vt:lpstr>Demonstration of CPA</vt:lpstr>
      <vt:lpstr>Using the Network Diagram</vt:lpstr>
      <vt:lpstr>PERT</vt:lpstr>
      <vt:lpstr>PERT (continued)</vt:lpstr>
      <vt:lpstr>Critical Path Analysis -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Life-Cycle Models</dc:title>
  <dc:creator>Bill</dc:creator>
  <cp:lastModifiedBy>Bill</cp:lastModifiedBy>
  <cp:revision>54</cp:revision>
  <cp:lastPrinted>1601-01-01T00:00:00Z</cp:lastPrinted>
  <dcterms:created xsi:type="dcterms:W3CDTF">2003-01-26T23:29:36Z</dcterms:created>
  <dcterms:modified xsi:type="dcterms:W3CDTF">2014-08-23T17:23:13Z</dcterms:modified>
</cp:coreProperties>
</file>